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7" r:id="rId1"/>
  </p:sldMasterIdLst>
  <p:notesMasterIdLst>
    <p:notesMasterId r:id="rId17"/>
  </p:notesMasterIdLst>
  <p:handoutMasterIdLst>
    <p:handoutMasterId r:id="rId18"/>
  </p:handoutMasterIdLst>
  <p:sldIdLst>
    <p:sldId id="273" r:id="rId2"/>
    <p:sldId id="257" r:id="rId3"/>
    <p:sldId id="266" r:id="rId4"/>
    <p:sldId id="258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8" r:id="rId13"/>
    <p:sldId id="270" r:id="rId14"/>
    <p:sldId id="271" r:id="rId15"/>
    <p:sldId id="269" r:id="rId16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AF6"/>
    <a:srgbClr val="FDFFFD"/>
    <a:srgbClr val="FFFDF0"/>
    <a:srgbClr val="FFFEF1"/>
    <a:srgbClr val="FFFFF2"/>
    <a:srgbClr val="0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18" autoAdjust="0"/>
    <p:restoredTop sz="88046" autoAdjust="0"/>
  </p:normalViewPr>
  <p:slideViewPr>
    <p:cSldViewPr snapToGrid="0" snapToObjects="1">
      <p:cViewPr varScale="1">
        <p:scale>
          <a:sx n="126" d="100"/>
          <a:sy n="126" d="100"/>
        </p:scale>
        <p:origin x="928" y="20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8" d="100"/>
          <a:sy n="108" d="100"/>
        </p:scale>
        <p:origin x="270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8E617-937E-FC4A-8748-C6BABACC53FE}" type="datetimeFigureOut">
              <a:rPr lang="en-US" smtClean="0"/>
              <a:t>9/20/18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BE5334-810D-C443-935F-B933F0519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856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C1E76F-63EC-3849-B890-E56FE4AABDB1}" type="datetimeFigureOut">
              <a:rPr lang="en-US" smtClean="0"/>
              <a:t>9/20/18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2E2218-332F-2046-8919-12C975A97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73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713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Answers: Bill Murray as Dr. Peter </a:t>
            </a:r>
            <a:r>
              <a:rPr lang="en-US" dirty="0" err="1"/>
              <a:t>Venkman</a:t>
            </a:r>
            <a:r>
              <a:rPr lang="en-US" dirty="0"/>
              <a:t>, Ernie Hudson as Winston </a:t>
            </a:r>
            <a:r>
              <a:rPr lang="en-US" dirty="0" err="1"/>
              <a:t>Zeddemore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813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</a:t>
            </a:r>
            <a:r>
              <a:rPr lang="en-US" dirty="0" err="1"/>
              <a:t>HackerRankTest</a:t>
            </a:r>
            <a:r>
              <a:rPr lang="en-US" dirty="0"/>
              <a:t> project for Java compatibility demo</a:t>
            </a:r>
          </a:p>
          <a:p>
            <a:r>
              <a:rPr lang="en-US" dirty="0"/>
              <a:t>Use </a:t>
            </a:r>
            <a:r>
              <a:rPr lang="en-US" dirty="0" err="1"/>
              <a:t>VideoGame</a:t>
            </a:r>
            <a:r>
              <a:rPr lang="en-US" dirty="0"/>
              <a:t> source in </a:t>
            </a:r>
            <a:r>
              <a:rPr lang="en-US" dirty="0" err="1"/>
              <a:t>tasktracker</a:t>
            </a:r>
            <a:r>
              <a:rPr lang="en-US" dirty="0"/>
              <a:t>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83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3264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any of you still using SOAP / XML?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71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238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the database prior to presentation due to length of time required to create it on Azure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465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95BFA6-5E24-4749-9A30-9C0FB8BC8A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30222" y="1"/>
            <a:ext cx="7244293" cy="455771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EEE2FB8-C0B5-914C-92A7-B27163D121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7983" y="494676"/>
            <a:ext cx="5231453" cy="2233535"/>
          </a:xfrm>
        </p:spPr>
        <p:txBody>
          <a:bodyPr anchor="b">
            <a:normAutofit/>
          </a:bodyPr>
          <a:lstStyle>
            <a:lvl1pPr algn="l">
              <a:defRPr sz="5398" b="1" spc="-1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7982" y="2728210"/>
            <a:ext cx="5501206" cy="974360"/>
          </a:xfrm>
        </p:spPr>
        <p:txBody>
          <a:bodyPr/>
          <a:lstStyle>
            <a:lvl1pPr marL="0" indent="0" algn="l">
              <a:buNone/>
              <a:defRPr sz="2399" spc="0">
                <a:solidFill>
                  <a:schemeClr val="bg1"/>
                </a:solidFill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94779CBD-3B4B-1A4E-8422-D58DC2317377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4928C1-9142-C447-A566-8895708D85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13962" y="5790402"/>
            <a:ext cx="2036882" cy="56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96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3440D49-CA4E-CE47-B2E9-CDA1D596E890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640E90-E2AC-FC47-8C28-6FB0E38F96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CDB33FC-084D-A54B-978D-2B18AB9FEF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81838" y="987426"/>
            <a:ext cx="6169005" cy="4873625"/>
          </a:xfrm>
        </p:spPr>
        <p:txBody>
          <a:bodyPr/>
          <a:lstStyle>
            <a:lvl1pPr>
              <a:buClr>
                <a:srgbClr val="FF0000"/>
              </a:buClr>
              <a:defRPr/>
            </a:lvl1pPr>
            <a:lvl2pPr marL="685594" indent="-228531">
              <a:buClr>
                <a:srgbClr val="00B0F0"/>
              </a:buClr>
              <a:buFont typeface="Arial" panose="020B0604020202020204" pitchFamily="34" charset="0"/>
              <a:buChar char="•"/>
              <a:defRPr/>
            </a:lvl2pPr>
            <a:lvl3pPr>
              <a:buClr>
                <a:srgbClr val="FFC000"/>
              </a:buClr>
              <a:defRPr/>
            </a:lvl3pPr>
            <a:lvl4pPr>
              <a:buClr>
                <a:schemeClr val="tx1">
                  <a:lumMod val="65000"/>
                  <a:lumOff val="35000"/>
                </a:schemeClr>
              </a:buClr>
              <a:defRPr/>
            </a:lvl4pPr>
            <a:lvl5pPr>
              <a:buClr>
                <a:schemeClr val="bg1">
                  <a:lumMod val="65000"/>
                </a:schemeClr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90715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AA14C32-D5A4-DA44-9BD7-41CC1C819211}" type="datetime1">
              <a:rPr lang="en-US" smtClean="0"/>
              <a:t>9/20/18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6E208D-BEE8-E745-87B2-8F9A22301F8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479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0963" y="1460501"/>
            <a:ext cx="9034069" cy="448642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289325" y="823731"/>
            <a:ext cx="11631346" cy="409421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F3EBC-475E-3640-B9EF-BBC8A8A48338}" type="datetime1">
              <a:rPr lang="en-US" smtClean="0"/>
              <a:t>9/20/18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454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94563" y="1284923"/>
            <a:ext cx="5704370" cy="4874578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242710" y="1284923"/>
            <a:ext cx="5728748" cy="4874577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340973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08352-E755-564E-893E-15BA052C1740}" type="datetime1">
              <a:rPr lang="en-US" smtClean="0"/>
              <a:t>9/20/18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563" y="1367441"/>
            <a:ext cx="5713685" cy="434519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accent6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564" y="1924612"/>
            <a:ext cx="5703444" cy="4222188"/>
          </a:xfrm>
        </p:spPr>
        <p:txBody>
          <a:bodyPr/>
          <a:lstStyle>
            <a:lvl1pPr>
              <a:defRPr sz="1800">
                <a:solidFill>
                  <a:schemeClr val="accent6"/>
                </a:solidFill>
              </a:defRPr>
            </a:lvl1pPr>
            <a:lvl2pPr>
              <a:defRPr sz="1500">
                <a:solidFill>
                  <a:schemeClr val="accent6"/>
                </a:solidFill>
              </a:defRPr>
            </a:lvl2pPr>
            <a:lvl3pPr>
              <a:defRPr sz="1350">
                <a:solidFill>
                  <a:schemeClr val="accent6"/>
                </a:solidFill>
              </a:defRPr>
            </a:lvl3pPr>
            <a:lvl4pPr>
              <a:defRPr sz="1200">
                <a:solidFill>
                  <a:schemeClr val="accent6"/>
                </a:solidFill>
              </a:defRPr>
            </a:lvl4pPr>
            <a:lvl5pPr>
              <a:defRPr sz="1200">
                <a:solidFill>
                  <a:schemeClr val="accent6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2710" y="1367441"/>
            <a:ext cx="5728748" cy="434519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accent6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2710" y="1924612"/>
            <a:ext cx="5728748" cy="4222188"/>
          </a:xfrm>
        </p:spPr>
        <p:txBody>
          <a:bodyPr/>
          <a:lstStyle>
            <a:lvl1pPr>
              <a:defRPr sz="1800">
                <a:solidFill>
                  <a:schemeClr val="accent6"/>
                </a:solidFill>
              </a:defRPr>
            </a:lvl1pPr>
            <a:lvl2pPr>
              <a:defRPr sz="1500">
                <a:solidFill>
                  <a:schemeClr val="accent6"/>
                </a:solidFill>
              </a:defRPr>
            </a:lvl2pPr>
            <a:lvl3pPr>
              <a:defRPr sz="1350">
                <a:solidFill>
                  <a:schemeClr val="accent6"/>
                </a:solidFill>
              </a:defRPr>
            </a:lvl3pPr>
            <a:lvl4pPr>
              <a:defRPr sz="1200">
                <a:solidFill>
                  <a:schemeClr val="accent6"/>
                </a:solidFill>
              </a:defRPr>
            </a:lvl4pPr>
            <a:lvl5pPr>
              <a:defRPr sz="1200">
                <a:solidFill>
                  <a:schemeClr val="accent6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421058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6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A95E6-8150-F14F-BB25-B12F200917C9}" type="datetime1">
              <a:rPr lang="en-US" smtClean="0"/>
              <a:t>9/20/18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7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8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340973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96570A-0F6A-4A48-A9EB-EFA518EDED62}" type="datetime1">
              <a:rPr lang="en-US" smtClean="0"/>
              <a:t>9/20/18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6456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90963" y="1295401"/>
            <a:ext cx="9034069" cy="45372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340973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45829-A656-C848-82D1-B4713F38B04E}" type="datetime1">
              <a:rPr lang="en-US" smtClean="0"/>
              <a:t>9/20/18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l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7982" y="494676"/>
            <a:ext cx="10512861" cy="2233535"/>
          </a:xfrm>
        </p:spPr>
        <p:txBody>
          <a:bodyPr anchor="b">
            <a:normAutofit/>
          </a:bodyPr>
          <a:lstStyle>
            <a:lvl1pPr algn="l">
              <a:defRPr sz="5398" b="1" spc="-1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7982" y="2728210"/>
            <a:ext cx="10512861" cy="920764"/>
          </a:xfrm>
        </p:spPr>
        <p:txBody>
          <a:bodyPr/>
          <a:lstStyle>
            <a:lvl1pPr marL="0" indent="0" algn="l">
              <a:buNone/>
              <a:defRPr sz="2399" spc="0">
                <a:solidFill>
                  <a:schemeClr val="bg1"/>
                </a:solidFill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E95B29A6-BECE-194E-B254-FFE1AB8A7B1D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4928C1-9142-C447-A566-8895708D85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13962" y="5790402"/>
            <a:ext cx="2036882" cy="56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23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FF0000"/>
              </a:buClr>
              <a:defRPr/>
            </a:lvl1pPr>
            <a:lvl2pPr marL="685594" indent="-228531">
              <a:buClr>
                <a:srgbClr val="00B0F0"/>
              </a:buClr>
              <a:buFont typeface="Arial" panose="020B0604020202020204" pitchFamily="34" charset="0"/>
              <a:buChar char="•"/>
              <a:defRPr/>
            </a:lvl2pPr>
            <a:lvl3pPr>
              <a:buClr>
                <a:srgbClr val="FFC000"/>
              </a:buClr>
              <a:defRPr/>
            </a:lvl3pPr>
            <a:lvl4pPr>
              <a:buClr>
                <a:schemeClr val="tx1">
                  <a:lumMod val="65000"/>
                  <a:lumOff val="35000"/>
                </a:schemeClr>
              </a:buClr>
              <a:defRPr/>
            </a:lvl4pPr>
            <a:lvl5pPr>
              <a:buClr>
                <a:schemeClr val="bg1">
                  <a:lumMod val="65000"/>
                </a:schemeClr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4AE59A2-EA5F-EA4C-8D84-C43CA335604A}" type="datetime1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71ABFD-A3A3-944C-B8FF-BB1053E043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502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FF0000"/>
              </a:buClr>
              <a:defRPr/>
            </a:lvl1pPr>
            <a:lvl2pPr marL="685594" indent="-228531">
              <a:buClr>
                <a:srgbClr val="00B0F0"/>
              </a:buClr>
              <a:buFont typeface="Arial" panose="020B0604020202020204" pitchFamily="34" charset="0"/>
              <a:buChar char="•"/>
              <a:defRPr/>
            </a:lvl2pPr>
            <a:lvl3pPr>
              <a:buClr>
                <a:srgbClr val="FFC000"/>
              </a:buClr>
              <a:defRPr/>
            </a:lvl3pPr>
            <a:lvl4pPr>
              <a:buClr>
                <a:schemeClr val="tx1">
                  <a:lumMod val="65000"/>
                  <a:lumOff val="35000"/>
                </a:schemeClr>
              </a:buClr>
              <a:defRPr/>
            </a:lvl4pPr>
            <a:lvl5pPr>
              <a:buClr>
                <a:schemeClr val="bg1">
                  <a:lumMod val="65000"/>
                </a:schemeClr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73B4AB8-C95B-F546-B0BB-2074C4F7A455}" type="datetime1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71ABFD-A3A3-944C-B8FF-BB1053E043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79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 b="1" spc="-1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bg1"/>
                </a:solidFill>
                <a:latin typeface="+mn-lt"/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E9B9ECE-698D-984F-8302-ADE30A46FDCB}" type="datetime1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6C81B8-0D1C-CB48-A30A-B7C0426746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95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2B9584-7303-6F4D-A671-9161063501A9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E53FD4-311C-5E4E-9284-1060617F0D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426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>
            <a:lvl1pPr>
              <a:defRPr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>
                <a:solidFill>
                  <a:srgbClr val="00B0F0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>
                <a:solidFill>
                  <a:srgbClr val="92D050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C22C0-C9B0-594B-BEA8-7B8416B7BDC2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5710AC-4019-0346-9F8E-BA605AD32F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436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spc="-15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B418E50-B7DD-8441-96CD-901079BCDC6A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D2C0C4-DF7A-1D45-94C5-557D7E76470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5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C63168-154E-794B-BD53-4657856DC77A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770FBF-3A84-5040-9ADE-B6649F76347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94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285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77F7BEE-DAF5-294B-9AB5-268442C74C18}" type="datetime1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8469" y="6356351"/>
            <a:ext cx="5029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64869" y="6356351"/>
            <a:ext cx="22859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2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90" r:id="rId12"/>
    <p:sldLayoutId id="2147483767" r:id="rId13"/>
    <p:sldLayoutId id="2147483768" r:id="rId14"/>
    <p:sldLayoutId id="2147483775" r:id="rId15"/>
    <p:sldLayoutId id="2147483773" r:id="rId16"/>
  </p:sldLayoutIdLst>
  <p:hf hdr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b="1" kern="1200" spc="-15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dkman.io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oo.gl/MwSrkA" TargetMode="External"/><Relationship Id="rId4" Type="http://schemas.openxmlformats.org/officeDocument/2006/relationships/hyperlink" Target="https://github.com/creationix/nvm/blob/master/README.md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acsqlclient.com/" TargetMode="External"/><Relationship Id="rId3" Type="http://schemas.openxmlformats.org/officeDocument/2006/relationships/hyperlink" Target="https://github.com/jkwuc89/tasktracker" TargetMode="External"/><Relationship Id="rId7" Type="http://schemas.openxmlformats.org/officeDocument/2006/relationships/hyperlink" Target="https://docs.microsoft.com/en-us/azure/sql-database/sql-database-firewall-configure" TargetMode="External"/><Relationship Id="rId2" Type="http://schemas.openxmlformats.org/officeDocument/2006/relationships/hyperlink" Target="https://goo.gl/DQ7cEU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cs.microsoft.com/en-us/azure/sql-database/sql-database-get-started-portal" TargetMode="External"/><Relationship Id="rId5" Type="http://schemas.openxmlformats.org/officeDocument/2006/relationships/hyperlink" Target="https://start.spring.io/" TargetMode="External"/><Relationship Id="rId4" Type="http://schemas.openxmlformats.org/officeDocument/2006/relationships/hyperlink" Target="https://try.kotlinlang.or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kwedinger" TargetMode="External"/><Relationship Id="rId2" Type="http://schemas.openxmlformats.org/officeDocument/2006/relationships/hyperlink" Target="https://jkwuc89.github.io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jkwuc89/tasktracker" TargetMode="External"/><Relationship Id="rId5" Type="http://schemas.openxmlformats.org/officeDocument/2006/relationships/hyperlink" Target="https://goo.gl/DQ7cEU" TargetMode="External"/><Relationship Id="rId4" Type="http://schemas.openxmlformats.org/officeDocument/2006/relationships/hyperlink" Target="https://github.com/jkwuc89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DQ7cEU" TargetMode="Externa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jkwuc89/tasktracker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youtube.com/watch?v=9-tYZkJ2p5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pring.io/blog/2017/01/04/introducing-kotlin-support-in-spring-framework-5-0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ry.kotlinlang.org/" TargetMode="External"/><Relationship Id="rId2" Type="http://schemas.openxmlformats.org/officeDocument/2006/relationships/hyperlink" Target="https://kotlinlang.org/docs/reference/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adventofcode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t.spring.io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03C4B-DBCA-5841-880D-BD5DB61466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Dogs and Cats, Living Together:</a:t>
            </a:r>
            <a:br>
              <a:rPr lang="en-US" dirty="0"/>
            </a:br>
            <a:r>
              <a:rPr lang="en-US" dirty="0"/>
              <a:t>Kotlin, Spring Boot and REST on Azure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3250B6-8F5F-6D42-84A9-5897F7436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Keith Wedinger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06C1F-51C4-424B-AF39-B31C09183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6C1B3-59B0-8D48-8665-022B27BDC07D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41629-9186-7940-9B87-54F4A96CF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AED3C-ACEC-3C43-9797-1240A7118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617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CCDB9-A4EC-004B-97F6-6B3CB6B54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Azure, really?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52C5B-1346-9D4E-A9FE-CA4158CC5D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YES!! </a:t>
            </a:r>
            <a:r>
              <a:rPr lang="en-US" sz="2400" dirty="0"/>
              <a:t>(granted, it is not the only game in town)</a:t>
            </a:r>
            <a:endParaRPr lang="en-US" sz="2400" b="1" dirty="0"/>
          </a:p>
          <a:p>
            <a:r>
              <a:rPr lang="en-US" sz="2400" dirty="0"/>
              <a:t>Microsoft is no longer a Windows/.NET only company</a:t>
            </a:r>
          </a:p>
          <a:p>
            <a:r>
              <a:rPr lang="en-US" sz="2400" dirty="0"/>
              <a:t>Azure treats Java as a </a:t>
            </a:r>
            <a:r>
              <a:rPr lang="en-US" sz="2400" u="sng" dirty="0"/>
              <a:t>first class citizen</a:t>
            </a:r>
            <a:r>
              <a:rPr lang="en-US" sz="2400" dirty="0"/>
              <a:t> 🎉</a:t>
            </a:r>
          </a:p>
          <a:p>
            <a:pPr lvl="1"/>
            <a:r>
              <a:rPr lang="en-US" sz="2000" dirty="0"/>
              <a:t>Not relegated to VMs or containers</a:t>
            </a:r>
          </a:p>
          <a:p>
            <a:pPr lvl="1"/>
            <a:r>
              <a:rPr lang="en-US" sz="2000" dirty="0"/>
              <a:t>And you can use MySQL if you wish (we are using MSSQL today)</a:t>
            </a:r>
          </a:p>
          <a:p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1A4EBC-A255-C24F-ADA9-85AD60693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929C2-AD77-C043-A34B-B11290BACA2D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F95A9-F132-B64A-A04C-87A504ABC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D21DD6-D36C-4A42-95D3-6137B0352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50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6743A-6C42-8644-AA7A-4FE77DBCC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how do we do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06633-5D07-9B44-AD8F-EED4A2BC5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" indent="0">
              <a:buNone/>
            </a:pPr>
            <a:r>
              <a:rPr lang="en-US" dirty="0"/>
              <a:t>First, some recommendations and tips</a:t>
            </a:r>
          </a:p>
          <a:p>
            <a:r>
              <a:rPr lang="en-US" dirty="0"/>
              <a:t>Azure Debug Console is your friend</a:t>
            </a:r>
          </a:p>
          <a:p>
            <a:r>
              <a:rPr lang="en-US" dirty="0"/>
              <a:t>Use </a:t>
            </a:r>
            <a:r>
              <a:rPr lang="en-US" b="1" dirty="0"/>
              <a:t>sdkman</a:t>
            </a:r>
            <a:r>
              <a:rPr lang="en-US" dirty="0"/>
              <a:t> to manage and use multiple gradle / kotlin / maven versions</a:t>
            </a:r>
          </a:p>
          <a:p>
            <a:pPr lvl="1"/>
            <a:r>
              <a:rPr lang="en-US" sz="1600" dirty="0">
                <a:hlinkClick r:id="rId3"/>
              </a:rPr>
              <a:t>http://sdkman.io</a:t>
            </a:r>
            <a:endParaRPr lang="en-US" sz="1600" dirty="0"/>
          </a:p>
          <a:p>
            <a:r>
              <a:rPr lang="en-US" dirty="0"/>
              <a:t>Use </a:t>
            </a:r>
            <a:r>
              <a:rPr lang="en-US" b="1" dirty="0"/>
              <a:t>nvm </a:t>
            </a:r>
            <a:r>
              <a:rPr lang="en-US" dirty="0"/>
              <a:t>to manage and use multiple node / npm versions</a:t>
            </a:r>
          </a:p>
          <a:p>
            <a:pPr lvl="1"/>
            <a:r>
              <a:rPr lang="en-US" sz="1600" dirty="0">
                <a:hlinkClick r:id="rId4"/>
              </a:rPr>
              <a:t>https://github.com/creationix/nvm/blob/master/README.md</a:t>
            </a:r>
            <a:endParaRPr lang="en-US" sz="1600" dirty="0"/>
          </a:p>
          <a:p>
            <a:r>
              <a:rPr lang="en-US" dirty="0"/>
              <a:t>Use gradle wrapper inside Gradle based projects (demo soon)</a:t>
            </a:r>
          </a:p>
          <a:p>
            <a:r>
              <a:rPr lang="en-US" dirty="0"/>
              <a:t>What about Azure Toolkit for IntelliJ IDEA?</a:t>
            </a:r>
          </a:p>
          <a:p>
            <a:r>
              <a:rPr lang="en-US" dirty="0"/>
              <a:t>Use an FTP client other than </a:t>
            </a:r>
            <a:r>
              <a:rPr lang="en-US" dirty="0" err="1"/>
              <a:t>Filezilla</a:t>
            </a:r>
            <a:r>
              <a:rPr lang="en-US" dirty="0"/>
              <a:t> for FTP client deployment</a:t>
            </a:r>
          </a:p>
          <a:p>
            <a:r>
              <a:rPr lang="en-US" dirty="0"/>
              <a:t>Install a clipboard manager</a:t>
            </a:r>
          </a:p>
          <a:p>
            <a:pPr lvl="1"/>
            <a:r>
              <a:rPr lang="en-US" dirty="0"/>
              <a:t>I like </a:t>
            </a:r>
            <a:r>
              <a:rPr lang="en-US" b="1" dirty="0" err="1"/>
              <a:t>Copy’em</a:t>
            </a:r>
            <a:r>
              <a:rPr lang="en-US" b="1" dirty="0"/>
              <a:t> Paste </a:t>
            </a:r>
            <a:r>
              <a:rPr lang="en-US" dirty="0"/>
              <a:t>- </a:t>
            </a:r>
            <a:r>
              <a:rPr lang="en-US" dirty="0">
                <a:hlinkClick r:id="rId5"/>
              </a:rPr>
              <a:t>https://goo.gl/MwSrkA</a:t>
            </a:r>
            <a:endParaRPr lang="en-US" dirty="0"/>
          </a:p>
          <a:p>
            <a:r>
              <a:rPr lang="en-US" dirty="0"/>
              <a:t>Mac users, check out </a:t>
            </a:r>
            <a:r>
              <a:rPr lang="en-US" b="1" dirty="0"/>
              <a:t>SQLPro for MSSQL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934684-CC4F-0E41-8517-679102EF5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7FF7F-A866-9149-AAB5-94347E647E28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AAA708-30B7-8943-8B6F-3C272E89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DF705C-9516-B743-AD2A-AF41235F8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257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BCB2F-247F-D74A-90FA-B759F6BBB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how do we do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DC161-B36C-2444-9632-139A2978B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94335" indent="-342900">
              <a:buFont typeface="+mj-lt"/>
              <a:buAutoNum type="arabicPeriod"/>
            </a:pPr>
            <a:r>
              <a:rPr lang="en-US" sz="2400" dirty="0"/>
              <a:t>Create Azure resource group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Create SQL database and configure access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Create and implement the app</a:t>
            </a:r>
          </a:p>
          <a:p>
            <a:pPr marL="617220" lvl="1" indent="-342900">
              <a:buFont typeface="+mj-lt"/>
              <a:buAutoNum type="alphaLcPeriod"/>
            </a:pPr>
            <a:r>
              <a:rPr lang="en-US" sz="2000" dirty="0"/>
              <a:t>Backend: Kotlin / Spring Boot</a:t>
            </a:r>
          </a:p>
          <a:p>
            <a:pPr marL="617220" lvl="1" indent="-342900">
              <a:buFont typeface="+mj-lt"/>
              <a:buAutoNum type="alphaLcPeriod"/>
            </a:pPr>
            <a:r>
              <a:rPr lang="en-US" sz="2000" dirty="0"/>
              <a:t>Frontend: HTML/CSS/JavaScript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Test the app locally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Create Azure resources to deploy the app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Deploy the app to Azure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Test the app running on Azure</a:t>
            </a:r>
          </a:p>
          <a:p>
            <a:pPr marL="617220" lvl="1" indent="-342900">
              <a:buFont typeface="+mj-lt"/>
              <a:buAutoNum type="alphaUcPeriod"/>
            </a:pPr>
            <a:endParaRPr lang="en-US" sz="2000" dirty="0"/>
          </a:p>
          <a:p>
            <a:pPr marL="394335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E428E9-6C8E-F64A-84D1-360363990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F0F12-3496-D348-B13B-F3E092DDA3DB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8F0929-39F7-5541-A0AF-54FE63ECF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F7C00-F55A-AC48-ACC8-A718432C7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671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7D5F0-355A-C845-A929-8F23CA86A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how do we do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467B1-D15E-A444-907D-026A04681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Let’s do this! (demo / code walkthrough)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0BE40C-C3B4-1740-A148-C19AAC000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47F5A-64D8-6E4E-98E9-5EB8D85C0AE7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BB6D94-6AF8-1C49-8E98-2B92CBA81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1DBC9-C307-784A-ACF7-65515F435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735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EF614-3592-204D-8E97-E2372396E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F5CFD-3DED-4044-92A8-142A3065B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This Presentation:</a:t>
            </a:r>
            <a:br>
              <a:rPr lang="en-US" sz="1600" dirty="0"/>
            </a:br>
            <a:r>
              <a:rPr lang="en-US" sz="1600" dirty="0">
                <a:hlinkClick r:id="rId2"/>
              </a:rPr>
              <a:t>https://goo.gl/DQ7cEU</a:t>
            </a:r>
            <a:endParaRPr lang="en-US" sz="1600" dirty="0"/>
          </a:p>
          <a:p>
            <a:r>
              <a:rPr lang="en-US" sz="1600" dirty="0" err="1"/>
              <a:t>Github</a:t>
            </a:r>
            <a:r>
              <a:rPr lang="en-US" sz="1600" dirty="0"/>
              <a:t> repository:</a:t>
            </a:r>
            <a:br>
              <a:rPr lang="en-US" sz="1600" dirty="0"/>
            </a:br>
            <a:r>
              <a:rPr lang="en-US" sz="1600" dirty="0">
                <a:hlinkClick r:id="rId3"/>
              </a:rPr>
              <a:t>https://github.com/jkwuc89/tasktracker</a:t>
            </a:r>
            <a:endParaRPr lang="en-US" sz="1600" dirty="0"/>
          </a:p>
          <a:p>
            <a:r>
              <a:rPr lang="en-US" sz="1600" dirty="0"/>
              <a:t>Try Kotlin:</a:t>
            </a:r>
            <a:br>
              <a:rPr lang="en-US" sz="1600" dirty="0"/>
            </a:br>
            <a:r>
              <a:rPr lang="en-US" sz="1600" dirty="0">
                <a:hlinkClick r:id="rId4"/>
              </a:rPr>
              <a:t>https://try.kotlinlang.org</a:t>
            </a:r>
            <a:endParaRPr lang="en-US" sz="1600" dirty="0"/>
          </a:p>
          <a:p>
            <a:r>
              <a:rPr lang="en-US" sz="1600" dirty="0"/>
              <a:t>Spring Initializer</a:t>
            </a:r>
            <a:br>
              <a:rPr lang="en-US" sz="1600" dirty="0"/>
            </a:br>
            <a:r>
              <a:rPr lang="en-US" sz="1600" dirty="0">
                <a:hlinkClick r:id="rId5"/>
              </a:rPr>
              <a:t>https://start.spring.io</a:t>
            </a:r>
            <a:endParaRPr lang="en-US" sz="1600" dirty="0"/>
          </a:p>
          <a:p>
            <a:r>
              <a:rPr lang="en-US" sz="1600" dirty="0"/>
              <a:t>Create an Azure SQL database:</a:t>
            </a:r>
            <a:br>
              <a:rPr lang="en-US" sz="1600" dirty="0"/>
            </a:br>
            <a:r>
              <a:rPr lang="en-US" sz="1600" dirty="0">
                <a:hlinkClick r:id="rId6"/>
              </a:rPr>
              <a:t>https://docs.microsoft.com/en-us/azure/sql-database/sql-database-get-started-portal</a:t>
            </a:r>
            <a:endParaRPr lang="en-US" sz="1600" dirty="0"/>
          </a:p>
          <a:p>
            <a:r>
              <a:rPr lang="en-US" sz="1600" dirty="0"/>
              <a:t>Azure SQL Database Firewall Rules:</a:t>
            </a:r>
            <a:br>
              <a:rPr lang="en-US" sz="1600" dirty="0"/>
            </a:br>
            <a:r>
              <a:rPr lang="en-US" sz="1600" dirty="0">
                <a:hlinkClick r:id="rId7"/>
              </a:rPr>
              <a:t>https://docs.microsoft.com/en-us/azure/sql-database/sql-database-firewall-configure</a:t>
            </a:r>
            <a:endParaRPr lang="en-US" sz="1600" dirty="0"/>
          </a:p>
          <a:p>
            <a:r>
              <a:rPr lang="en-US" sz="1600" dirty="0"/>
              <a:t>SQLPro for MSSQL</a:t>
            </a:r>
            <a:br>
              <a:rPr lang="en-US" sz="1600" dirty="0"/>
            </a:br>
            <a:r>
              <a:rPr lang="en-US" sz="1600" dirty="0">
                <a:hlinkClick r:id="rId8"/>
              </a:rPr>
              <a:t>https://www.macsqlclient.com</a:t>
            </a:r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D07D3-EFB3-0D4A-AB7B-1D6D45F69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0F76-B214-2E4C-B12A-9B013DD801EF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DC57DD-8864-E040-936C-1A31A7612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38FE31-49DF-A94A-B654-A72B20E9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495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96339-C805-F149-9761-3970846A2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BBC5C-9019-6D45-A70E-8AE5D4C13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keith.wedinger@icloud.com</a:t>
            </a:r>
            <a:endParaRPr lang="en-US" sz="2000" dirty="0"/>
          </a:p>
          <a:p>
            <a:r>
              <a:rPr lang="en-US" sz="2000" dirty="0"/>
              <a:t>Twitter: @jkwuc89</a:t>
            </a:r>
          </a:p>
          <a:p>
            <a:r>
              <a:rPr lang="en-US" sz="2000" dirty="0"/>
              <a:t>Blog: </a:t>
            </a:r>
            <a:r>
              <a:rPr lang="en-US" sz="2000" dirty="0">
                <a:hlinkClick r:id="rId2"/>
              </a:rPr>
              <a:t>https://jkwuc89.github.io</a:t>
            </a:r>
            <a:endParaRPr lang="en-US" sz="2000" dirty="0"/>
          </a:p>
          <a:p>
            <a:r>
              <a:rPr lang="en-US" sz="2000" dirty="0"/>
              <a:t>LinkedIn: </a:t>
            </a:r>
            <a:r>
              <a:rPr lang="en-US" sz="2000" dirty="0">
                <a:hlinkClick r:id="rId3"/>
              </a:rPr>
              <a:t>https://www.linkedin.com/in/kwedinger</a:t>
            </a:r>
            <a:endParaRPr lang="en-US" sz="2000" dirty="0"/>
          </a:p>
          <a:p>
            <a:r>
              <a:rPr lang="en-US" sz="2000" dirty="0"/>
              <a:t>GitHub: </a:t>
            </a:r>
            <a:r>
              <a:rPr lang="en-US" sz="2000" dirty="0">
                <a:hlinkClick r:id="rId4"/>
              </a:rPr>
              <a:t>https://github.com/jkwuc89</a:t>
            </a:r>
            <a:endParaRPr lang="en-US" sz="2000" dirty="0"/>
          </a:p>
          <a:p>
            <a:r>
              <a:rPr lang="en-US" sz="2000" dirty="0"/>
              <a:t>Untapped (for craft beer folks 🍺): jkwuc89</a:t>
            </a:r>
          </a:p>
          <a:p>
            <a:r>
              <a:rPr lang="en-US" sz="2000" dirty="0"/>
              <a:t>This presentation (again): </a:t>
            </a:r>
            <a:r>
              <a:rPr lang="en-US" sz="2000" dirty="0">
                <a:hlinkClick r:id="rId5"/>
              </a:rPr>
              <a:t>https://goo.gl/DQ7cEU</a:t>
            </a:r>
            <a:endParaRPr lang="en-US" sz="2000" dirty="0"/>
          </a:p>
          <a:p>
            <a:r>
              <a:rPr lang="en-US" sz="2000" dirty="0" err="1"/>
              <a:t>Github</a:t>
            </a:r>
            <a:r>
              <a:rPr lang="en-US" sz="2000" dirty="0"/>
              <a:t> repo (again): </a:t>
            </a:r>
            <a:r>
              <a:rPr lang="en-US" sz="2000" dirty="0">
                <a:hlinkClick r:id="rId6"/>
              </a:rPr>
              <a:t>https://github.com/jkwuc89/tasktracker</a:t>
            </a:r>
            <a:endParaRPr lang="en-US" sz="2000" dirty="0"/>
          </a:p>
          <a:p>
            <a:pPr marL="51435" indent="0">
              <a:buNone/>
            </a:pPr>
            <a:endParaRPr lang="en-US" sz="2000" dirty="0"/>
          </a:p>
          <a:p>
            <a:pPr marL="51435" indent="0" algn="ctr">
              <a:buNone/>
            </a:pPr>
            <a:r>
              <a:rPr lang="en-US" sz="4000" b="1" dirty="0">
                <a:solidFill>
                  <a:schemeClr val="accent1"/>
                </a:solidFill>
              </a:rPr>
              <a:t>THANK YOU FOR ATTENDING!!</a:t>
            </a:r>
          </a:p>
          <a:p>
            <a:endParaRPr lang="en-US" sz="20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DCEEFC-9D37-0545-BAF6-FBBA48931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10D98-9661-B847-B0FE-E11FAE138BB4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E21071-0B1E-E349-824A-2491B9DE0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52204C-22FF-B143-B555-1E74A0822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194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21F67-BBFC-564F-BAA1-896FE8F66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30D54-AA0B-1941-9AB2-A1FABC88A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Introduction</a:t>
            </a:r>
          </a:p>
          <a:p>
            <a:r>
              <a:rPr lang="en-US" sz="2400" dirty="0"/>
              <a:t>Dogs and Cats</a:t>
            </a:r>
          </a:p>
          <a:p>
            <a:r>
              <a:rPr lang="en-US" sz="2400" dirty="0"/>
              <a:t>Why Kotlin?</a:t>
            </a:r>
          </a:p>
          <a:p>
            <a:r>
              <a:rPr lang="en-US" sz="2400" dirty="0"/>
              <a:t>Why Spring Boot?</a:t>
            </a:r>
          </a:p>
          <a:p>
            <a:r>
              <a:rPr lang="en-US" sz="2400" dirty="0"/>
              <a:t>A Brief </a:t>
            </a:r>
            <a:r>
              <a:rPr lang="en-US" sz="2400" dirty="0" err="1"/>
              <a:t>RESTpite</a:t>
            </a:r>
            <a:endParaRPr lang="en-US" sz="2400" dirty="0"/>
          </a:p>
          <a:p>
            <a:r>
              <a:rPr lang="en-US" sz="2400" dirty="0"/>
              <a:t>Azure, really?</a:t>
            </a:r>
          </a:p>
          <a:p>
            <a:r>
              <a:rPr lang="en-US" sz="2400" dirty="0"/>
              <a:t>So, how do we do this?</a:t>
            </a:r>
          </a:p>
          <a:p>
            <a:r>
              <a:rPr lang="en-US" sz="2400" dirty="0"/>
              <a:t>Links</a:t>
            </a:r>
          </a:p>
          <a:p>
            <a:r>
              <a:rPr lang="en-US" sz="2400" dirty="0"/>
              <a:t>Questions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F643B6-2D1E-064B-8643-8D4C56AAA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EB49B-9D07-5F46-A703-1B8D78FF23B8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4E0073-7CF6-0742-915D-521067DDF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CAE4A2-2F07-4146-B25D-82F25FDB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067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428AE-A3E3-764E-9B6A-8217D5478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Get Started…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164050-9FAD-6B4B-AF7E-39F246972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0489" y="1690689"/>
            <a:ext cx="2289017" cy="228901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AC3316-0DC7-FE42-8C97-F233651D0BEC}"/>
              </a:ext>
            </a:extLst>
          </p:cNvPr>
          <p:cNvSpPr txBox="1"/>
          <p:nvPr/>
        </p:nvSpPr>
        <p:spPr>
          <a:xfrm>
            <a:off x="289325" y="4113785"/>
            <a:ext cx="116313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No need to write down or take pics of slide deck content</a:t>
            </a:r>
          </a:p>
          <a:p>
            <a:pPr algn="ctr"/>
            <a:r>
              <a:rPr lang="en-US" sz="2800" dirty="0"/>
              <a:t>Presentation: </a:t>
            </a:r>
            <a:r>
              <a:rPr lang="en-US" sz="2800" b="1" dirty="0">
                <a:hlinkClick r:id="rId3"/>
              </a:rPr>
              <a:t>https://goo.gl/DQ7cEU</a:t>
            </a:r>
            <a:endParaRPr lang="en-US" sz="2800" b="1" dirty="0"/>
          </a:p>
          <a:p>
            <a:pPr algn="ctr"/>
            <a:r>
              <a:rPr lang="en-US" sz="2800" dirty="0" err="1"/>
              <a:t>Github</a:t>
            </a:r>
            <a:r>
              <a:rPr lang="en-US" sz="2800" dirty="0"/>
              <a:t> repository: </a:t>
            </a:r>
            <a:r>
              <a:rPr lang="en-US" sz="2800" b="1" dirty="0">
                <a:hlinkClick r:id="rId4"/>
              </a:rPr>
              <a:t>https://github.com/jkwuc89/tasktracker</a:t>
            </a:r>
            <a:endParaRPr lang="en-US" sz="2800" b="1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2720C1-6ED2-664F-996E-D9524063F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C9846-B7D1-7E4E-88DC-170FEEADE472}" type="datetime1">
              <a:rPr lang="en-US" smtClean="0"/>
              <a:t>9/20/18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CB4176A-9C89-8148-9A16-B78D3F624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527567D-06A3-DA42-9859-93F428EA7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218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C7635-4966-BC4A-84DD-29BFC0ED1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(me)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CD2F1-0788-8746-8807-EE55D7BB7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28+ year career</a:t>
            </a:r>
          </a:p>
          <a:p>
            <a:r>
              <a:rPr lang="en-US" sz="2400" dirty="0"/>
              <a:t>Several development projects for multiple companies</a:t>
            </a:r>
          </a:p>
          <a:p>
            <a:pPr lvl="1"/>
            <a:r>
              <a:rPr lang="en-US" sz="2000" dirty="0"/>
              <a:t>IBM, Lexmark, Diebold, Limited Brands, Sterling Commerce, IBM (again), Leading EDJE, Crown Equipment Corp, Wendy’s, OEC, Improving, Ohio State, Abercrombie &amp; Fitch</a:t>
            </a:r>
          </a:p>
          <a:p>
            <a:r>
              <a:rPr lang="en-US" sz="2400" dirty="0"/>
              <a:t>Enjoy dining, traveling and craft brewery exploration with my wife</a:t>
            </a:r>
          </a:p>
          <a:p>
            <a:r>
              <a:rPr lang="en-US" sz="2400" dirty="0"/>
              <a:t>Who are you?</a:t>
            </a:r>
          </a:p>
          <a:p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7E3BA5-4E31-444B-9983-254A98DAE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F29CA-D396-6142-8679-9A5E6A50A2C8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5EB044-A01A-F740-AA35-81EA22C2E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6B8253-DD5C-4F47-8D97-E6695C1F3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615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72FDD8-1783-6944-87E3-343B240A8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522" y="1476657"/>
            <a:ext cx="8865782" cy="37803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6B63D1-4518-CD47-86E5-EEF2441CB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Dogs and Cats…Mass Hysteria!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BC94B-5ADC-8A40-AA02-F082C22D9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982" y="5257043"/>
            <a:ext cx="10512862" cy="578803"/>
          </a:xfrm>
        </p:spPr>
        <p:txBody>
          <a:bodyPr>
            <a:normAutofit/>
          </a:bodyPr>
          <a:lstStyle/>
          <a:p>
            <a:pPr marL="51435" indent="0" algn="ctr">
              <a:buNone/>
            </a:pPr>
            <a:r>
              <a:rPr lang="en-US" sz="2800" dirty="0">
                <a:hlinkClick r:id="rId4"/>
              </a:rPr>
              <a:t>https://</a:t>
            </a:r>
            <a:r>
              <a:rPr lang="en-US" sz="2800" dirty="0" err="1">
                <a:hlinkClick r:id="rId4"/>
              </a:rPr>
              <a:t>www.youtube.com</a:t>
            </a:r>
            <a:r>
              <a:rPr lang="en-US" sz="2800" dirty="0">
                <a:hlinkClick r:id="rId4"/>
              </a:rPr>
              <a:t>/</a:t>
            </a:r>
            <a:r>
              <a:rPr lang="en-US" sz="2800" dirty="0" err="1">
                <a:hlinkClick r:id="rId4"/>
              </a:rPr>
              <a:t>watch?v</a:t>
            </a:r>
            <a:r>
              <a:rPr lang="en-US" sz="2800" dirty="0">
                <a:hlinkClick r:id="rId4"/>
              </a:rPr>
              <a:t>=9-tYZkJ2p54</a:t>
            </a:r>
            <a:endParaRPr lang="en-US" sz="28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1F0375-7D27-B047-A227-9EE1AA438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CDFBE-720E-B24A-B8DA-2BC4888F5275}" type="datetime1">
              <a:rPr lang="en-US" smtClean="0"/>
              <a:t>9/20/18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3AE0CBB-0178-B845-830C-3011E0C35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3CDA80A-85B7-E547-B064-F41562EA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57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A9C2F-85A6-1F48-B084-1DDE61AB2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Kotlin?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7C40A-DF6E-9741-96BE-4CB57A697E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Reason #1: 100% compatibility with Java</a:t>
            </a:r>
          </a:p>
          <a:p>
            <a:pPr lvl="1"/>
            <a:r>
              <a:rPr lang="en-US" dirty="0"/>
              <a:t>Mix and match Java code and Kotlin code freely!</a:t>
            </a:r>
          </a:p>
          <a:p>
            <a:pPr lvl="1"/>
            <a:r>
              <a:rPr lang="en-US" dirty="0"/>
              <a:t>Demo</a:t>
            </a:r>
          </a:p>
          <a:p>
            <a:r>
              <a:rPr lang="en-US" dirty="0"/>
              <a:t>Reason #2: Code brevity</a:t>
            </a:r>
          </a:p>
          <a:p>
            <a:pPr lvl="1"/>
            <a:r>
              <a:rPr lang="en-US" dirty="0"/>
              <a:t>Prime example: Data classes</a:t>
            </a:r>
          </a:p>
          <a:p>
            <a:pPr lvl="2"/>
            <a:r>
              <a:rPr lang="en-US" dirty="0"/>
              <a:t>No more writing getters/setters/</a:t>
            </a:r>
            <a:r>
              <a:rPr lang="en-US" dirty="0" err="1"/>
              <a:t>hashCode</a:t>
            </a:r>
            <a:r>
              <a:rPr lang="en-US" dirty="0"/>
              <a:t>/equals/</a:t>
            </a:r>
            <a:r>
              <a:rPr lang="en-US" dirty="0" err="1"/>
              <a:t>toString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Demo</a:t>
            </a:r>
          </a:p>
          <a:p>
            <a:r>
              <a:rPr lang="en-US" dirty="0"/>
              <a:t>Reason #3: Ecosystem support</a:t>
            </a:r>
          </a:p>
          <a:p>
            <a:pPr lvl="1"/>
            <a:r>
              <a:rPr lang="en-US" dirty="0"/>
              <a:t>Spring Framework 5.0</a:t>
            </a:r>
          </a:p>
          <a:p>
            <a:pPr lvl="2"/>
            <a:r>
              <a:rPr lang="en-US" dirty="0">
                <a:hlinkClick r:id="rId3"/>
              </a:rPr>
              <a:t>https://spring.io/blog/2017/01/04/introducing-kotlin-support-in-spring-framework-5-0</a:t>
            </a:r>
            <a:endParaRPr lang="en-US" dirty="0"/>
          </a:p>
          <a:p>
            <a:pPr lvl="1"/>
            <a:r>
              <a:rPr lang="en-US" dirty="0"/>
              <a:t>Android</a:t>
            </a:r>
          </a:p>
          <a:p>
            <a:pPr lvl="1"/>
            <a:r>
              <a:rPr lang="en-US" dirty="0"/>
              <a:t>IntelliJ IDEA</a:t>
            </a:r>
          </a:p>
          <a:p>
            <a:pPr lvl="2"/>
            <a:r>
              <a:rPr lang="en-US" dirty="0"/>
              <a:t>Bonus: Convert Java to Kotlin</a:t>
            </a:r>
          </a:p>
          <a:p>
            <a:pPr lvl="1"/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E0841C-0CBE-B649-970A-BDF08BC20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E77BD-8E91-FB44-9B36-B60734C65D83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4F8DBA-A2EE-AF49-BEF5-6182742C9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55B4F7-03D6-FA4B-8EA4-13034624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7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E005E-2764-DA4D-8B29-5547B81AB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Kotlin?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A520C-7947-094A-81DA-E71851EC0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So, how do I learn?</a:t>
            </a:r>
          </a:p>
          <a:p>
            <a:pPr lvl="1"/>
            <a:r>
              <a:rPr lang="en-US" sz="2800" dirty="0"/>
              <a:t>Documentation</a:t>
            </a:r>
          </a:p>
          <a:p>
            <a:pPr lvl="2"/>
            <a:r>
              <a:rPr lang="en-US" sz="2400" dirty="0">
                <a:hlinkClick r:id="rId2"/>
              </a:rPr>
              <a:t>https://kotlinlang.org/docs/reference/</a:t>
            </a:r>
            <a:endParaRPr lang="en-US" sz="2400" dirty="0"/>
          </a:p>
          <a:p>
            <a:pPr lvl="1"/>
            <a:r>
              <a:rPr lang="en-US" sz="2800" dirty="0"/>
              <a:t>Kotlin </a:t>
            </a:r>
            <a:r>
              <a:rPr lang="en-US" sz="2800" dirty="0" err="1"/>
              <a:t>Koans</a:t>
            </a:r>
            <a:endParaRPr lang="en-US" sz="2800" dirty="0"/>
          </a:p>
          <a:p>
            <a:pPr lvl="2"/>
            <a:r>
              <a:rPr lang="en-US" sz="2400" dirty="0"/>
              <a:t>Completely online, no local tools necessary</a:t>
            </a:r>
          </a:p>
          <a:p>
            <a:pPr lvl="2"/>
            <a:r>
              <a:rPr lang="en-US" sz="2400" dirty="0">
                <a:hlinkClick r:id="rId3"/>
              </a:rPr>
              <a:t>https://try.kotlinlang.org/</a:t>
            </a:r>
            <a:endParaRPr lang="en-US" sz="2400" dirty="0"/>
          </a:p>
          <a:p>
            <a:pPr lvl="1"/>
            <a:r>
              <a:rPr lang="en-US" sz="2400" dirty="0"/>
              <a:t>Pick a project or challenge and implement it in Kotlin</a:t>
            </a:r>
          </a:p>
          <a:p>
            <a:pPr lvl="2"/>
            <a:r>
              <a:rPr lang="en-US" sz="2400" dirty="0"/>
              <a:t>Advent of Code - </a:t>
            </a:r>
            <a:r>
              <a:rPr lang="en-US" sz="2400" dirty="0">
                <a:hlinkClick r:id="rId4"/>
              </a:rPr>
              <a:t>http://adventofcode.com</a:t>
            </a:r>
            <a:endParaRPr lang="en-US" sz="2400" dirty="0"/>
          </a:p>
          <a:p>
            <a:pPr lvl="2"/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818F2C-DC28-2C43-8A57-2A93E8198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DB7A-C95D-DC45-8BEB-E80744E36CF1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C92548-A9A1-7B47-9F54-007D4840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1BC04C-54BC-8C4E-BA36-224539320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330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8EE93-925C-CA4D-99E3-57875D5C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Spring Boot?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D1A56-A492-D74C-9BB5-9DC0DF88A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Opinionated view of building Spring apps</a:t>
            </a:r>
          </a:p>
          <a:p>
            <a:r>
              <a:rPr lang="en-US" sz="2800" dirty="0"/>
              <a:t>Favors convention over configuration</a:t>
            </a:r>
          </a:p>
          <a:p>
            <a:r>
              <a:rPr lang="en-US" sz="2800" dirty="0"/>
              <a:t>Embedded Tomcat or easy deployment to existing Tomcat</a:t>
            </a:r>
          </a:p>
          <a:p>
            <a:r>
              <a:rPr lang="en-US" sz="2800" dirty="0"/>
              <a:t>Attributes means no more XML(!!!!)</a:t>
            </a:r>
          </a:p>
          <a:p>
            <a:r>
              <a:rPr lang="en-US" sz="2800" dirty="0"/>
              <a:t>Get up and running quickly</a:t>
            </a:r>
          </a:p>
          <a:p>
            <a:pPr lvl="1"/>
            <a:r>
              <a:rPr lang="en-US" sz="2400" dirty="0"/>
              <a:t>Spring Initializer - </a:t>
            </a:r>
            <a:r>
              <a:rPr lang="en-US" sz="2400" dirty="0">
                <a:hlinkClick r:id="rId3"/>
              </a:rPr>
              <a:t>https://start.spring.io</a:t>
            </a:r>
            <a:endParaRPr lang="en-US" sz="2400" dirty="0"/>
          </a:p>
          <a:p>
            <a:pPr lvl="1"/>
            <a:r>
              <a:rPr lang="en-US" sz="2400" dirty="0"/>
              <a:t>Demo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6CC0CC-E5C0-F440-A063-C718F27D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1597-4326-3842-BE54-7EF64C616621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D2949F-3168-6D46-ADBF-9BEC9529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3B063B-94D7-FC45-AC3B-874280E54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080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0FA92-D218-794C-A9AD-6726A9998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</a:t>
            </a:r>
            <a:r>
              <a:rPr lang="en-US" dirty="0" err="1"/>
              <a:t>RESTpite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7A10F-494F-1245-ADA1-E47F9A2EA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The </a:t>
            </a:r>
            <a:r>
              <a:rPr lang="en-US" sz="2000" i="1" dirty="0"/>
              <a:t>“lingua franca” </a:t>
            </a:r>
            <a:r>
              <a:rPr lang="en-US" sz="2000" dirty="0"/>
              <a:t>for web integration</a:t>
            </a:r>
          </a:p>
          <a:p>
            <a:r>
              <a:rPr lang="en-US" sz="2000" dirty="0"/>
              <a:t>For those not familiar…</a:t>
            </a:r>
          </a:p>
          <a:p>
            <a:pPr lvl="1"/>
            <a:r>
              <a:rPr lang="en-US" sz="1800" dirty="0"/>
              <a:t>JSON based</a:t>
            </a:r>
          </a:p>
          <a:p>
            <a:pPr lvl="1"/>
            <a:r>
              <a:rPr lang="en-US" sz="1800" dirty="0"/>
              <a:t>Stateless</a:t>
            </a:r>
          </a:p>
          <a:p>
            <a:pPr lvl="1"/>
            <a:r>
              <a:rPr lang="en-US" sz="1800" dirty="0"/>
              <a:t>Ubiquitous support on front end and back end</a:t>
            </a:r>
          </a:p>
          <a:p>
            <a:pPr lvl="1"/>
            <a:r>
              <a:rPr lang="en-US" sz="1800" dirty="0"/>
              <a:t>The basics</a:t>
            </a:r>
          </a:p>
          <a:p>
            <a:pPr marL="274320" lvl="1" indent="0">
              <a:buNone/>
            </a:pPr>
            <a:endParaRPr lang="en-US" sz="18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F32C494-62B8-D944-AD84-97AA51299E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2898756"/>
              </p:ext>
            </p:extLst>
          </p:nvPr>
        </p:nvGraphicFramePr>
        <p:xfrm>
          <a:off x="2030127" y="4001294"/>
          <a:ext cx="812588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2942">
                  <a:extLst>
                    <a:ext uri="{9D8B030D-6E8A-4147-A177-3AD203B41FA5}">
                      <a16:colId xmlns:a16="http://schemas.microsoft.com/office/drawing/2014/main" val="710605453"/>
                    </a:ext>
                  </a:extLst>
                </a:gridCol>
                <a:gridCol w="4062942">
                  <a:extLst>
                    <a:ext uri="{9D8B030D-6E8A-4147-A177-3AD203B41FA5}">
                      <a16:colId xmlns:a16="http://schemas.microsoft.com/office/drawing/2014/main" val="42370367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HTTP 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309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123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722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744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969925"/>
                  </a:ext>
                </a:extLst>
              </a:tr>
            </a:tbl>
          </a:graphicData>
        </a:graphic>
      </p:graphicFrame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16459A7-2F51-EE49-AD73-82F781D30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7AD7-C8FA-AD49-8ED2-50E1DA4349FA}" type="datetime1">
              <a:rPr lang="en-US" smtClean="0"/>
              <a:t>9/20/18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6E89B32-6FF2-C04C-9EDB-5633C4D96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F275492-C84C-854D-AC51-9425367E4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015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1251</TotalTime>
  <Words>1036</Words>
  <Application>Microsoft Macintosh PowerPoint</Application>
  <PresentationFormat>Custom</PresentationFormat>
  <Paragraphs>179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Century Gothic</vt:lpstr>
      <vt:lpstr>Tahoma</vt:lpstr>
      <vt:lpstr>Office Theme</vt:lpstr>
      <vt:lpstr>Dogs and Cats, Living Together: Kotlin, Spring Boot and REST on Azure</vt:lpstr>
      <vt:lpstr>Agenda</vt:lpstr>
      <vt:lpstr>Before We Get Started…</vt:lpstr>
      <vt:lpstr>Introduction (me)</vt:lpstr>
      <vt:lpstr>Dogs and Cats…Mass Hysteria!</vt:lpstr>
      <vt:lpstr>Why Kotlin?</vt:lpstr>
      <vt:lpstr>Why Kotlin?</vt:lpstr>
      <vt:lpstr>Why Spring Boot?</vt:lpstr>
      <vt:lpstr>A Brief RESTpite</vt:lpstr>
      <vt:lpstr>Azure, really?</vt:lpstr>
      <vt:lpstr>So, how do we do this?</vt:lpstr>
      <vt:lpstr>So, how do we do this?</vt:lpstr>
      <vt:lpstr>So, how do we do this?</vt:lpstr>
      <vt:lpstr>Links</vt:lpstr>
      <vt:lpstr>Questions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Dogs and Cats, Living Together: Kotlin, Spring Boot and REST on Azure</dc:title>
  <dc:creator>KEITH WEDINGER</dc:creator>
  <cp:lastModifiedBy>KEITH WEDINGER</cp:lastModifiedBy>
  <cp:revision>81</cp:revision>
  <dcterms:created xsi:type="dcterms:W3CDTF">2018-04-04T18:30:07Z</dcterms:created>
  <dcterms:modified xsi:type="dcterms:W3CDTF">2018-09-20T12:16:08Z</dcterms:modified>
</cp:coreProperties>
</file>

<file path=docProps/thumbnail.jpeg>
</file>